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44" Type="http://schemas.openxmlformats.org/officeDocument/2006/relationships/slide" Target="slides/slide38.xml"/><Relationship Id="rId21" Type="http://schemas.openxmlformats.org/officeDocument/2006/relationships/slide" Target="slides/slide15.xml"/><Relationship Id="rId43" Type="http://schemas.openxmlformats.org/officeDocument/2006/relationships/slide" Target="slides/slide37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45" Type="http://schemas.openxmlformats.org/officeDocument/2006/relationships/slide" Target="slides/slide39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567fec9317_1_0:notes"/>
          <p:cNvSpPr/>
          <p:nvPr>
            <p:ph idx="2" type="sldImg"/>
          </p:nvPr>
        </p:nvSpPr>
        <p:spPr>
          <a:xfrm>
            <a:off x="428625" y="686405"/>
            <a:ext cx="6000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g3567fec9317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550" lIns="91100" spcFirstLastPara="1" rIns="91100" wrap="square" tIns="45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g3567fec9317_1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550" lIns="91100" spcFirstLastPara="1" rIns="91100" wrap="square" tIns="455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e848df0a01_0_148:notes"/>
          <p:cNvSpPr/>
          <p:nvPr>
            <p:ph idx="2" type="sldImg"/>
          </p:nvPr>
        </p:nvSpPr>
        <p:spPr>
          <a:xfrm>
            <a:off x="428625" y="686405"/>
            <a:ext cx="6000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2e848df0a01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550" lIns="91100" spcFirstLastPara="1" rIns="91100" wrap="square" tIns="45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g2e848df0a01_0_14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550" lIns="91100" spcFirstLastPara="1" rIns="91100" wrap="square" tIns="455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4340e674dc_0_6:notes"/>
          <p:cNvSpPr/>
          <p:nvPr>
            <p:ph idx="2" type="sldImg"/>
          </p:nvPr>
        </p:nvSpPr>
        <p:spPr>
          <a:xfrm>
            <a:off x="428625" y="686405"/>
            <a:ext cx="6000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4340e674dc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34340e674dc_0_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6175" lIns="86175" spcFirstLastPara="1" rIns="86175" wrap="square" tIns="861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4340e674dc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4340e674dc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46f0ac33c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46f0ac33c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4340e674dc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4340e674dc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46f0ac33c9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46f0ac33c9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46f0ac33c9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46f0ac33c9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4c592d81cb_0_118:notes"/>
          <p:cNvSpPr/>
          <p:nvPr>
            <p:ph idx="2" type="sldImg"/>
          </p:nvPr>
        </p:nvSpPr>
        <p:spPr>
          <a:xfrm>
            <a:off x="428625" y="686405"/>
            <a:ext cx="6000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4" name="Google Shape;274;g34c592d81cb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550" lIns="91100" spcFirstLastPara="1" rIns="91100" wrap="square" tIns="45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g34c592d81cb_0_11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550" lIns="91100" spcFirstLastPara="1" rIns="91100" wrap="square" tIns="455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4c592d81cb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4c592d81cb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4c592d81cb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4c592d81cb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67fec9317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67fec9317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46f0ac33c9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46f0ac33c9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46f0ac33c9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46f0ac33c9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4c592d81cb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34c592d81cb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4c592d81cb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4c592d81cb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4c592d81cb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4c592d81cb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4c592d81cb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4c592d81c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4c592d81cb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4c592d81cb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4c592d81cb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34c592d81cb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4c592d81cb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4c592d81cb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4c592d81cb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4c592d81cb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567fec9317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567fec9317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4c592d81cb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34c592d81cb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4e13029d24_0_0:notes"/>
          <p:cNvSpPr/>
          <p:nvPr>
            <p:ph idx="2" type="sldImg"/>
          </p:nvPr>
        </p:nvSpPr>
        <p:spPr>
          <a:xfrm>
            <a:off x="428625" y="686405"/>
            <a:ext cx="6000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5" name="Google Shape;405;g34e13029d2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550" lIns="91100" spcFirstLastPara="1" rIns="91100" wrap="square" tIns="45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g34e13029d24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550" lIns="91100" spcFirstLastPara="1" rIns="91100" wrap="square" tIns="455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4e13029d24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34e13029d24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4e13029d24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34e13029d24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4e13029d24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34e13029d24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4e13029d24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34e13029d24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4e13029d24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34e13029d24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4e13029d24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4e13029d24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4e13029d24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34e13029d24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4e13029d24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34e13029d24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567fec9317_1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567fec9317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567fec9317_1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567fec9317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567fec9317_1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567fec9317_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67fec9317_1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67fec9317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actual image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567fec9317_1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567fec9317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corresponding tracing of that image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567fec9317_1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567fec9317_1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PTCoverTITLEv3.jpg" id="56" name="Google Shape;56;p14"/>
          <p:cNvPicPr preferRelativeResize="0"/>
          <p:nvPr/>
        </p:nvPicPr>
        <p:blipFill rotWithShape="1">
          <a:blip r:embed="rId2">
            <a:alphaModFix/>
          </a:blip>
          <a:srcRect b="0" l="0" r="0" t="57777"/>
          <a:stretch/>
        </p:blipFill>
        <p:spPr>
          <a:xfrm>
            <a:off x="304800" y="2971800"/>
            <a:ext cx="8267699" cy="217170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4"/>
          <p:cNvSpPr txBox="1"/>
          <p:nvPr>
            <p:ph type="ctrTitle"/>
          </p:nvPr>
        </p:nvSpPr>
        <p:spPr>
          <a:xfrm>
            <a:off x="2627784" y="400050"/>
            <a:ext cx="5830500" cy="142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304800" y="2800350"/>
            <a:ext cx="5449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0" sz="2100">
                <a:solidFill>
                  <a:schemeClr val="dk1"/>
                </a:solidFill>
              </a:defRPr>
            </a:lvl1pPr>
            <a:lvl2pPr lvl="1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>
            <p:ph type="title"/>
          </p:nvPr>
        </p:nvSpPr>
        <p:spPr>
          <a:xfrm>
            <a:off x="304800" y="0"/>
            <a:ext cx="8839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6" name="Google Shape;66;p15"/>
          <p:cNvCxnSpPr/>
          <p:nvPr/>
        </p:nvCxnSpPr>
        <p:spPr>
          <a:xfrm>
            <a:off x="0" y="857250"/>
            <a:ext cx="8458200" cy="0"/>
          </a:xfrm>
          <a:prstGeom prst="straightConnector1">
            <a:avLst/>
          </a:prstGeom>
          <a:noFill/>
          <a:ln cap="flat" cmpd="sng" w="57150">
            <a:solidFill>
              <a:srgbClr val="00339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/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b="1" sz="3000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" type="body"/>
          </p:nvPr>
        </p:nvSpPr>
        <p:spPr>
          <a:xfrm>
            <a:off x="722313" y="2180035"/>
            <a:ext cx="77724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indent="-228600" lvl="1" marL="91440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rtl="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4pPr>
            <a:lvl5pPr indent="-228600" lvl="4" marL="2286000" rtl="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5pPr>
            <a:lvl6pPr indent="-228600" lvl="5" marL="2743200" rtl="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6pPr>
            <a:lvl7pPr indent="-228600" lvl="6" marL="3200400" rtl="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7pPr>
            <a:lvl8pPr indent="-228600" lvl="7" marL="3657600" rtl="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8pPr>
            <a:lvl9pPr indent="-228600" lvl="8" marL="4114800" rtl="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0" name="Google Shape;70;p16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304800" y="0"/>
            <a:ext cx="8839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indent="-3429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23850" lvl="2" marL="1371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indent="-317500" lvl="3" marL="1828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indent="-317500" lvl="4" marL="22860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indent="-317500" lvl="5" marL="2743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indent="-317500" lvl="6" marL="3200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indent="-317500" lvl="7" marL="3657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indent="-317500" lvl="8" marL="4114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75" name="Google Shape;75;p17"/>
          <p:cNvSpPr txBox="1"/>
          <p:nvPr>
            <p:ph idx="2" type="body"/>
          </p:nvPr>
        </p:nvSpPr>
        <p:spPr>
          <a:xfrm>
            <a:off x="4648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indent="-3429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23850" lvl="2" marL="1371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indent="-317500" lvl="3" marL="1828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indent="-317500" lvl="4" marL="22860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indent="-317500" lvl="5" marL="2743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indent="-317500" lvl="6" marL="3200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indent="-317500" lvl="7" marL="3657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indent="-317500" lvl="8" marL="4114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78" name="Google Shape;78;p17"/>
          <p:cNvCxnSpPr/>
          <p:nvPr/>
        </p:nvCxnSpPr>
        <p:spPr>
          <a:xfrm>
            <a:off x="0" y="857250"/>
            <a:ext cx="8458200" cy="0"/>
          </a:xfrm>
          <a:prstGeom prst="straightConnector1">
            <a:avLst/>
          </a:prstGeom>
          <a:noFill/>
          <a:ln cap="flat" cmpd="sng" w="57150">
            <a:solidFill>
              <a:srgbClr val="00339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/>
          <p:nvPr>
            <p:ph type="title"/>
          </p:nvPr>
        </p:nvSpPr>
        <p:spPr>
          <a:xfrm>
            <a:off x="304800" y="0"/>
            <a:ext cx="8839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1" name="Google Shape;81;p18"/>
          <p:cNvSpPr txBox="1"/>
          <p:nvPr>
            <p:ph idx="1" type="body"/>
          </p:nvPr>
        </p:nvSpPr>
        <p:spPr>
          <a:xfrm>
            <a:off x="457200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2" name="Google Shape;82;p18"/>
          <p:cNvSpPr txBox="1"/>
          <p:nvPr>
            <p:ph idx="2" type="body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indent="-317500" lvl="2" marL="1371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0480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83" name="Google Shape;83;p18"/>
          <p:cNvSpPr txBox="1"/>
          <p:nvPr>
            <p:ph idx="3" type="body"/>
          </p:nvPr>
        </p:nvSpPr>
        <p:spPr>
          <a:xfrm>
            <a:off x="4645026" y="1151335"/>
            <a:ext cx="40416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4" name="Google Shape;84;p18"/>
          <p:cNvSpPr txBox="1"/>
          <p:nvPr>
            <p:ph idx="4" type="body"/>
          </p:nvPr>
        </p:nvSpPr>
        <p:spPr>
          <a:xfrm>
            <a:off x="4645026" y="1631156"/>
            <a:ext cx="40416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indent="-317500" lvl="2" marL="1371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0480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85" name="Google Shape;85;p18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6" name="Google Shape;86;p18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87" name="Google Shape;87;p18"/>
          <p:cNvCxnSpPr/>
          <p:nvPr/>
        </p:nvCxnSpPr>
        <p:spPr>
          <a:xfrm>
            <a:off x="0" y="857250"/>
            <a:ext cx="8458200" cy="0"/>
          </a:xfrm>
          <a:prstGeom prst="straightConnector1">
            <a:avLst/>
          </a:prstGeom>
          <a:noFill/>
          <a:ln cap="flat" cmpd="sng" w="571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/>
          <p:nvPr>
            <p:ph type="title"/>
          </p:nvPr>
        </p:nvSpPr>
        <p:spPr>
          <a:xfrm>
            <a:off x="304800" y="0"/>
            <a:ext cx="8839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" name="Google Shape;90;p19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1" name="Google Shape;91;p19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92" name="Google Shape;92;p19"/>
          <p:cNvCxnSpPr/>
          <p:nvPr/>
        </p:nvCxnSpPr>
        <p:spPr>
          <a:xfrm>
            <a:off x="0" y="857250"/>
            <a:ext cx="8458200" cy="0"/>
          </a:xfrm>
          <a:prstGeom prst="straightConnector1">
            <a:avLst/>
          </a:prstGeom>
          <a:noFill/>
          <a:ln cap="flat" cmpd="sng" w="57150">
            <a:solidFill>
              <a:srgbClr val="00339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5" name="Google Shape;95;p20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 txBox="1"/>
          <p:nvPr>
            <p:ph type="title"/>
          </p:nvPr>
        </p:nvSpPr>
        <p:spPr>
          <a:xfrm>
            <a:off x="457201" y="204788"/>
            <a:ext cx="3008400" cy="871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1"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21"/>
          <p:cNvSpPr txBox="1"/>
          <p:nvPr>
            <p:ph idx="1" type="body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2pPr>
            <a:lvl3pPr indent="-342900" lvl="2" marL="1371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indent="-323850" lvl="4" marL="22860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indent="-323850" lvl="5" marL="2743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99" name="Google Shape;99;p21"/>
          <p:cNvSpPr txBox="1"/>
          <p:nvPr>
            <p:ph idx="2" type="body"/>
          </p:nvPr>
        </p:nvSpPr>
        <p:spPr>
          <a:xfrm>
            <a:off x="457201" y="1076326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indent="-228600" lvl="1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3pPr>
            <a:lvl4pPr indent="-228600" lvl="3" marL="18288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4pPr>
            <a:lvl5pPr indent="-228600" lvl="4" marL="22860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5pPr>
            <a:lvl6pPr indent="-228600" lvl="5" marL="27432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6pPr>
            <a:lvl7pPr indent="-228600" lvl="6" marL="32004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7pPr>
            <a:lvl8pPr indent="-228600" lvl="7" marL="36576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8pPr>
            <a:lvl9pPr indent="-228600" lvl="8" marL="41148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9pPr>
          </a:lstStyle>
          <a:p/>
        </p:txBody>
      </p:sp>
      <p:sp>
        <p:nvSpPr>
          <p:cNvPr id="100" name="Google Shape;100;p21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2"/>
          <p:cNvSpPr txBox="1"/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1"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2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105" name="Google Shape;105;p22"/>
          <p:cNvSpPr txBox="1"/>
          <p:nvPr>
            <p:ph idx="1" type="body"/>
          </p:nvPr>
        </p:nvSpPr>
        <p:spPr>
          <a:xfrm>
            <a:off x="1792288" y="4025504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indent="-228600" lvl="1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3pPr>
            <a:lvl4pPr indent="-228600" lvl="3" marL="18288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4pPr>
            <a:lvl5pPr indent="-228600" lvl="4" marL="22860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5pPr>
            <a:lvl6pPr indent="-228600" lvl="5" marL="27432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6pPr>
            <a:lvl7pPr indent="-228600" lvl="6" marL="32004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7pPr>
            <a:lvl8pPr indent="-228600" lvl="7" marL="36576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8pPr>
            <a:lvl9pPr indent="-228600" lvl="8" marL="41148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9pPr>
          </a:lstStyle>
          <a:p/>
        </p:txBody>
      </p:sp>
      <p:sp>
        <p:nvSpPr>
          <p:cNvPr id="106" name="Google Shape;106;p22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7" name="Google Shape;107;p22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3"/>
          <p:cNvSpPr txBox="1"/>
          <p:nvPr>
            <p:ph type="title"/>
          </p:nvPr>
        </p:nvSpPr>
        <p:spPr>
          <a:xfrm>
            <a:off x="304800" y="0"/>
            <a:ext cx="8839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0" name="Google Shape;110;p23"/>
          <p:cNvSpPr txBox="1"/>
          <p:nvPr>
            <p:ph idx="1" type="body"/>
          </p:nvPr>
        </p:nvSpPr>
        <p:spPr>
          <a:xfrm rot="5400000">
            <a:off x="2874750" y="-1217399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1" name="Google Shape;111;p2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2" name="Google Shape;112;p2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4"/>
          <p:cNvSpPr txBox="1"/>
          <p:nvPr>
            <p:ph type="title"/>
          </p:nvPr>
        </p:nvSpPr>
        <p:spPr>
          <a:xfrm rot="5400000">
            <a:off x="5463750" y="1371629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4"/>
          <p:cNvSpPr txBox="1"/>
          <p:nvPr>
            <p:ph idx="1" type="body"/>
          </p:nvPr>
        </p:nvSpPr>
        <p:spPr>
          <a:xfrm rot="5400000">
            <a:off x="1272750" y="-609571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6" name="Google Shape;116;p24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2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04800" y="0"/>
            <a:ext cx="8839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1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5" Type="http://schemas.openxmlformats.org/officeDocument/2006/relationships/image" Target="../media/image14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5.png"/><Relationship Id="rId4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5.png"/><Relationship Id="rId4" Type="http://schemas.openxmlformats.org/officeDocument/2006/relationships/image" Target="../media/image4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5.png"/><Relationship Id="rId4" Type="http://schemas.openxmlformats.org/officeDocument/2006/relationships/image" Target="../media/image4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5.png"/><Relationship Id="rId4" Type="http://schemas.openxmlformats.org/officeDocument/2006/relationships/image" Target="../media/image3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png"/><Relationship Id="rId4" Type="http://schemas.openxmlformats.org/officeDocument/2006/relationships/image" Target="../media/image1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6.png"/><Relationship Id="rId4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4.png"/><Relationship Id="rId4" Type="http://schemas.openxmlformats.org/officeDocument/2006/relationships/image" Target="../media/image26.png"/><Relationship Id="rId5" Type="http://schemas.openxmlformats.org/officeDocument/2006/relationships/image" Target="../media/image2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6.png"/><Relationship Id="rId4" Type="http://schemas.openxmlformats.org/officeDocument/2006/relationships/image" Target="../media/image33.png"/><Relationship Id="rId5" Type="http://schemas.openxmlformats.org/officeDocument/2006/relationships/image" Target="../media/image27.png"/><Relationship Id="rId6" Type="http://schemas.openxmlformats.org/officeDocument/2006/relationships/image" Target="../media/image3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3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9.png"/><Relationship Id="rId4" Type="http://schemas.openxmlformats.org/officeDocument/2006/relationships/image" Target="../media/image3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3.png"/><Relationship Id="rId4" Type="http://schemas.openxmlformats.org/officeDocument/2006/relationships/image" Target="../media/image37.png"/><Relationship Id="rId5" Type="http://schemas.openxmlformats.org/officeDocument/2006/relationships/image" Target="../media/image4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8.png"/><Relationship Id="rId4" Type="http://schemas.openxmlformats.org/officeDocument/2006/relationships/image" Target="../media/image41.png"/><Relationship Id="rId5" Type="http://schemas.openxmlformats.org/officeDocument/2006/relationships/image" Target="../media/image3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"/>
          <p:cNvSpPr txBox="1"/>
          <p:nvPr>
            <p:ph type="ctrTitle"/>
          </p:nvPr>
        </p:nvSpPr>
        <p:spPr>
          <a:xfrm>
            <a:off x="514350" y="174175"/>
            <a:ext cx="8058300" cy="27405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lang="en" sz="4400">
                <a:solidFill>
                  <a:schemeClr val="lt1"/>
                </a:solidFill>
              </a:rPr>
              <a:t>Data Augmentation</a:t>
            </a:r>
            <a:endParaRPr sz="4400">
              <a:solidFill>
                <a:schemeClr val="lt1"/>
              </a:solidFill>
            </a:endParaRPr>
          </a:p>
        </p:txBody>
      </p:sp>
      <p:sp>
        <p:nvSpPr>
          <p:cNvPr id="124" name="Google Shape;124;p25"/>
          <p:cNvSpPr txBox="1"/>
          <p:nvPr>
            <p:ph idx="1" type="subTitle"/>
          </p:nvPr>
        </p:nvSpPr>
        <p:spPr>
          <a:xfrm>
            <a:off x="514350" y="2914650"/>
            <a:ext cx="5445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</a:pPr>
            <a:r>
              <a:rPr lang="en" sz="2600"/>
              <a:t>Ming Gong</a:t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</a:pPr>
            <a:r>
              <a:rPr lang="en" sz="2600"/>
              <a:t>March 2025</a:t>
            </a:r>
            <a:endParaRPr sz="2600"/>
          </a:p>
        </p:txBody>
      </p:sp>
      <p:sp>
        <p:nvSpPr>
          <p:cNvPr id="125" name="Google Shape;125;p2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6" name="Google Shape;12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4226" y="308913"/>
            <a:ext cx="2651124" cy="247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4"/>
          <p:cNvSpPr txBox="1"/>
          <p:nvPr>
            <p:ph type="ctrTitle"/>
          </p:nvPr>
        </p:nvSpPr>
        <p:spPr>
          <a:xfrm>
            <a:off x="514350" y="174175"/>
            <a:ext cx="8058300" cy="27405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lang="en" sz="4400">
                <a:solidFill>
                  <a:schemeClr val="lt1"/>
                </a:solidFill>
              </a:rPr>
              <a:t>Loss Function </a:t>
            </a:r>
            <a:endParaRPr sz="4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lang="en" sz="4400">
                <a:solidFill>
                  <a:schemeClr val="lt1"/>
                </a:solidFill>
              </a:rPr>
              <a:t>Evaluation</a:t>
            </a:r>
            <a:endParaRPr sz="4400">
              <a:solidFill>
                <a:schemeClr val="lt1"/>
              </a:solidFill>
            </a:endParaRPr>
          </a:p>
        </p:txBody>
      </p:sp>
      <p:sp>
        <p:nvSpPr>
          <p:cNvPr id="207" name="Google Shape;207;p34"/>
          <p:cNvSpPr txBox="1"/>
          <p:nvPr>
            <p:ph idx="1" type="subTitle"/>
          </p:nvPr>
        </p:nvSpPr>
        <p:spPr>
          <a:xfrm>
            <a:off x="514350" y="2914650"/>
            <a:ext cx="5445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</a:pPr>
            <a:r>
              <a:rPr lang="en" sz="2600"/>
              <a:t>Ming Gong</a:t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</a:pPr>
            <a:r>
              <a:rPr lang="en" sz="2600"/>
              <a:t>Apr. 8, 2025</a:t>
            </a:r>
            <a:endParaRPr sz="2600"/>
          </a:p>
        </p:txBody>
      </p:sp>
      <p:pic>
        <p:nvPicPr>
          <p:cNvPr id="208" name="Google Shape;208;p34" title="unname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2850" y="343500"/>
            <a:ext cx="2982801" cy="227835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5"/>
          <p:cNvSpPr txBox="1"/>
          <p:nvPr>
            <p:ph idx="1" type="body"/>
          </p:nvPr>
        </p:nvSpPr>
        <p:spPr>
          <a:xfrm>
            <a:off x="113700" y="844075"/>
            <a:ext cx="8896200" cy="3708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/>
              <a:t>Analyze the performance of various models/epochs</a:t>
            </a:r>
            <a:endParaRPr/>
          </a:p>
          <a:p>
            <a:pPr indent="-317500" lvl="0" marL="457200" rtl="0" algn="l">
              <a:spcBef>
                <a:spcPts val="30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Single evaluation on one image with one model</a:t>
            </a:r>
            <a:endParaRPr b="1" sz="1800">
              <a:highlight>
                <a:srgbClr val="CFE2F3"/>
              </a:highlight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2200">
                <a:highlight>
                  <a:srgbClr val="CFE2F3"/>
                </a:highlight>
              </a:rPr>
              <a:t>	</a:t>
            </a:r>
            <a:r>
              <a:rPr lang="en" sz="1450">
                <a:solidFill>
                  <a:srgbClr val="795E26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single_eval</a:t>
            </a:r>
            <a:r>
              <a:rPr lang="en" sz="145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1450">
                <a:solidFill>
                  <a:srgbClr val="00108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image</a:t>
            </a:r>
            <a:r>
              <a:rPr lang="en" sz="145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" sz="1450">
                <a:solidFill>
                  <a:srgbClr val="00108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tracing</a:t>
            </a:r>
            <a:r>
              <a:rPr lang="en" sz="145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" sz="1450">
                <a:solidFill>
                  <a:srgbClr val="00108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model</a:t>
            </a:r>
            <a:r>
              <a:rPr lang="en" sz="145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" sz="1450">
                <a:solidFill>
                  <a:srgbClr val="00108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loss_fn</a:t>
            </a:r>
            <a:r>
              <a:rPr lang="en" sz="145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) -&gt; </a:t>
            </a:r>
            <a:r>
              <a:rPr lang="en" sz="1450">
                <a:solidFill>
                  <a:srgbClr val="267F9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float</a:t>
            </a:r>
            <a:r>
              <a:rPr lang="en" sz="145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:</a:t>
            </a:r>
            <a:endParaRPr sz="1450"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-317500" lvl="0" marL="457200" rtl="0" algn="l">
              <a:spcBef>
                <a:spcPts val="30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Evaluation of a folder of input, but the same model/tracing</a:t>
            </a:r>
            <a:endParaRPr/>
          </a:p>
          <a:p>
            <a:pPr indent="45720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solidFill>
                  <a:srgbClr val="795E26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multi_eval</a:t>
            </a:r>
            <a:r>
              <a:rPr lang="en" sz="145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1450">
                <a:solidFill>
                  <a:srgbClr val="00108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image_paths</a:t>
            </a:r>
            <a:r>
              <a:rPr lang="en" sz="145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" sz="1450">
                <a:solidFill>
                  <a:srgbClr val="00108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tracing</a:t>
            </a:r>
            <a:r>
              <a:rPr lang="en" sz="145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" sz="1450">
                <a:solidFill>
                  <a:srgbClr val="00108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model</a:t>
            </a:r>
            <a:r>
              <a:rPr lang="en" sz="145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" sz="1450">
                <a:solidFill>
                  <a:srgbClr val="00108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loss_fn</a:t>
            </a:r>
            <a:r>
              <a:rPr lang="en" sz="145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) -&gt; </a:t>
            </a:r>
            <a:r>
              <a:rPr lang="en" sz="1450">
                <a:solidFill>
                  <a:srgbClr val="267F9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list</a:t>
            </a:r>
            <a:r>
              <a:rPr lang="en" sz="145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[</a:t>
            </a:r>
            <a:r>
              <a:rPr lang="en" sz="1450">
                <a:solidFill>
                  <a:srgbClr val="267F9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dict</a:t>
            </a:r>
            <a:r>
              <a:rPr lang="en" sz="145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]:</a:t>
            </a:r>
            <a:endParaRPr sz="1450"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-317500" lvl="0" marL="457200" rtl="0" algn="l">
              <a:spcBef>
                <a:spcPts val="30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Evaluation across folders, with multiple tracings and models</a:t>
            </a:r>
            <a:endParaRPr/>
          </a:p>
          <a:p>
            <a:pPr indent="0" lvl="0" marL="45720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solidFill>
                  <a:srgbClr val="795E26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multi_epoch_eval</a:t>
            </a:r>
            <a:r>
              <a:rPr lang="en" sz="145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1450">
                <a:solidFill>
                  <a:srgbClr val="00108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root_folder</a:t>
            </a:r>
            <a:r>
              <a:rPr lang="en" sz="145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" sz="1450">
                <a:solidFill>
                  <a:srgbClr val="00108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image_pattern</a:t>
            </a:r>
            <a:r>
              <a:rPr lang="en" sz="145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" sz="1450">
                <a:solidFill>
                  <a:srgbClr val="00108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tracing_pattern</a:t>
            </a:r>
            <a:r>
              <a:rPr lang="en" sz="145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, </a:t>
            </a:r>
            <a:endParaRPr sz="1450"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45720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solidFill>
                  <a:srgbClr val="00108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model_dir</a:t>
            </a:r>
            <a:r>
              <a:rPr lang="en" sz="145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" sz="1450">
                <a:solidFill>
                  <a:srgbClr val="00108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epochs</a:t>
            </a:r>
            <a:r>
              <a:rPr lang="en" sz="145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: </a:t>
            </a:r>
            <a:r>
              <a:rPr lang="en" sz="1450">
                <a:solidFill>
                  <a:srgbClr val="267F9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list</a:t>
            </a:r>
            <a:r>
              <a:rPr lang="en" sz="145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[</a:t>
            </a:r>
            <a:r>
              <a:rPr lang="en" sz="1450">
                <a:solidFill>
                  <a:srgbClr val="267F9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int</a:t>
            </a:r>
            <a:r>
              <a:rPr lang="en" sz="145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], </a:t>
            </a:r>
            <a:r>
              <a:rPr lang="en" sz="1450">
                <a:solidFill>
                  <a:srgbClr val="00108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loss_fn</a:t>
            </a:r>
            <a:r>
              <a:rPr lang="en" sz="145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) -&gt; </a:t>
            </a:r>
            <a:r>
              <a:rPr lang="en" sz="1450">
                <a:solidFill>
                  <a:srgbClr val="267F9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list</a:t>
            </a:r>
            <a:r>
              <a:rPr lang="en" sz="145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[</a:t>
            </a:r>
            <a:r>
              <a:rPr lang="en" sz="1450">
                <a:solidFill>
                  <a:srgbClr val="267F9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dict</a:t>
            </a:r>
            <a:r>
              <a:rPr lang="en" sz="145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]:</a:t>
            </a:r>
            <a:endParaRPr sz="1450"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highlight>
                <a:srgbClr val="CFE2F3"/>
              </a:highlight>
            </a:endParaRPr>
          </a:p>
        </p:txBody>
      </p:sp>
      <p:sp>
        <p:nvSpPr>
          <p:cNvPr id="216" name="Google Shape;216;p35"/>
          <p:cNvSpPr txBox="1"/>
          <p:nvPr>
            <p:ph type="title"/>
          </p:nvPr>
        </p:nvSpPr>
        <p:spPr>
          <a:xfrm>
            <a:off x="407250" y="73375"/>
            <a:ext cx="8207700" cy="770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Workflow</a:t>
            </a:r>
            <a:endParaRPr/>
          </a:p>
        </p:txBody>
      </p:sp>
      <p:sp>
        <p:nvSpPr>
          <p:cNvPr id="217" name="Google Shape;217;p35"/>
          <p:cNvSpPr txBox="1"/>
          <p:nvPr>
            <p:ph idx="12" type="sldNum"/>
          </p:nvPr>
        </p:nvSpPr>
        <p:spPr>
          <a:xfrm>
            <a:off x="7409550" y="4809147"/>
            <a:ext cx="1600200" cy="2055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8" name="Google Shape;218;p35" title="d366e41bab06f90d798bccaf138d23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0800" y="3809250"/>
            <a:ext cx="1959873" cy="1383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6"/>
          <p:cNvSpPr txBox="1"/>
          <p:nvPr>
            <p:ph type="title"/>
          </p:nvPr>
        </p:nvSpPr>
        <p:spPr>
          <a:xfrm>
            <a:off x="304800" y="0"/>
            <a:ext cx="8839200" cy="85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Preprocessing images</a:t>
            </a:r>
            <a:endParaRPr/>
          </a:p>
        </p:txBody>
      </p:sp>
      <p:sp>
        <p:nvSpPr>
          <p:cNvPr id="224" name="Google Shape;224;p36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-317500" lvl="0" marL="457200" rtl="0" algn="l">
              <a:spcBef>
                <a:spcPts val="3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Image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Crop to the same size as tracing (optional)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Output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1024x1024 directly from the model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Tracing (truth)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Resize to the model output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Binarize and invert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Dilate (optional)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Skeletonize (optional)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Convert to tensor</a:t>
            </a:r>
            <a:endParaRPr/>
          </a:p>
        </p:txBody>
      </p:sp>
      <p:sp>
        <p:nvSpPr>
          <p:cNvPr id="225" name="Google Shape;225;p36"/>
          <p:cNvSpPr txBox="1"/>
          <p:nvPr/>
        </p:nvSpPr>
        <p:spPr>
          <a:xfrm>
            <a:off x="683175" y="4321650"/>
            <a:ext cx="61329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output shape: ([1024, 1024]), range:(0.0000, 1.0000), mean:0.9629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truth shape: ([1024, 1024]), range:(0.0000, 1.0000), mean:0.9100</a:t>
            </a:r>
            <a:endParaRPr/>
          </a:p>
        </p:txBody>
      </p:sp>
      <p:sp>
        <p:nvSpPr>
          <p:cNvPr id="226" name="Google Shape;226;p36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7"/>
          <p:cNvSpPr txBox="1"/>
          <p:nvPr>
            <p:ph type="title"/>
          </p:nvPr>
        </p:nvSpPr>
        <p:spPr>
          <a:xfrm>
            <a:off x="304800" y="0"/>
            <a:ext cx="8839200" cy="85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Output vs Epoch (BCE Loss Function)</a:t>
            </a:r>
            <a:endParaRPr/>
          </a:p>
        </p:txBody>
      </p:sp>
      <p:pic>
        <p:nvPicPr>
          <p:cNvPr id="232" name="Google Shape;23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100" y="916525"/>
            <a:ext cx="1990026" cy="184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2500" y="916525"/>
            <a:ext cx="1990024" cy="1844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3075" y="916525"/>
            <a:ext cx="1962437" cy="1844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4100" y="3018885"/>
            <a:ext cx="1990025" cy="1856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45387" y="3011001"/>
            <a:ext cx="2004254" cy="1844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7"/>
          <p:cNvSpPr txBox="1"/>
          <p:nvPr/>
        </p:nvSpPr>
        <p:spPr>
          <a:xfrm>
            <a:off x="647413" y="2642825"/>
            <a:ext cx="1523400" cy="3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Epoch = 0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8" name="Google Shape;238;p37"/>
          <p:cNvSpPr txBox="1"/>
          <p:nvPr/>
        </p:nvSpPr>
        <p:spPr>
          <a:xfrm>
            <a:off x="3420613" y="2628625"/>
            <a:ext cx="1660200" cy="3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Epoch = 30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9" name="Google Shape;239;p37"/>
          <p:cNvSpPr txBox="1"/>
          <p:nvPr/>
        </p:nvSpPr>
        <p:spPr>
          <a:xfrm>
            <a:off x="6324188" y="2640075"/>
            <a:ext cx="1660200" cy="3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Epoch = 60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0" name="Google Shape;240;p37"/>
          <p:cNvSpPr txBox="1"/>
          <p:nvPr/>
        </p:nvSpPr>
        <p:spPr>
          <a:xfrm>
            <a:off x="579013" y="4781650"/>
            <a:ext cx="1660200" cy="3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Epoch = 90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1" name="Google Shape;241;p37"/>
          <p:cNvSpPr txBox="1"/>
          <p:nvPr/>
        </p:nvSpPr>
        <p:spPr>
          <a:xfrm>
            <a:off x="3362513" y="4775900"/>
            <a:ext cx="1770000" cy="3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Epoch = 300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2" name="Google Shape;242;p37"/>
          <p:cNvSpPr txBox="1"/>
          <p:nvPr>
            <p:ph idx="12" type="sldNum"/>
          </p:nvPr>
        </p:nvSpPr>
        <p:spPr>
          <a:xfrm>
            <a:off x="7010388" y="4869601"/>
            <a:ext cx="2133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3" name="Google Shape;243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73075" y="3041421"/>
            <a:ext cx="1962426" cy="1811916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7"/>
          <p:cNvSpPr txBox="1"/>
          <p:nvPr/>
        </p:nvSpPr>
        <p:spPr>
          <a:xfrm>
            <a:off x="6416300" y="4790100"/>
            <a:ext cx="1476000" cy="2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Truth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8"/>
          <p:cNvSpPr txBox="1"/>
          <p:nvPr>
            <p:ph type="title"/>
          </p:nvPr>
        </p:nvSpPr>
        <p:spPr>
          <a:xfrm>
            <a:off x="304800" y="0"/>
            <a:ext cx="8839200" cy="85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BCE Logit Issue</a:t>
            </a:r>
            <a:endParaRPr/>
          </a:p>
        </p:txBody>
      </p:sp>
      <p:sp>
        <p:nvSpPr>
          <p:cNvPr id="250" name="Google Shape;250;p38"/>
          <p:cNvSpPr txBox="1"/>
          <p:nvPr>
            <p:ph idx="1" type="body"/>
          </p:nvPr>
        </p:nvSpPr>
        <p:spPr>
          <a:xfrm>
            <a:off x="457200" y="932976"/>
            <a:ext cx="8229600" cy="339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solidFill>
                  <a:srgbClr val="00108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loss_fn</a:t>
            </a:r>
            <a:r>
              <a:rPr lang="en" sz="145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= </a:t>
            </a:r>
            <a:r>
              <a:rPr lang="en" sz="1450">
                <a:solidFill>
                  <a:srgbClr val="267F9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nn</a:t>
            </a:r>
            <a:r>
              <a:rPr lang="en" sz="145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lang="en" sz="1450">
                <a:solidFill>
                  <a:srgbClr val="267F9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BCEWithLogitsLoss</a:t>
            </a:r>
            <a:r>
              <a:rPr lang="en" sz="145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()</a:t>
            </a:r>
            <a:endParaRPr sz="1450"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solidFill>
                  <a:srgbClr val="00108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loss</a:t>
            </a:r>
            <a:r>
              <a:rPr lang="en" sz="145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= </a:t>
            </a:r>
            <a:r>
              <a:rPr lang="en" sz="1450">
                <a:solidFill>
                  <a:srgbClr val="00108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loss_fn</a:t>
            </a:r>
            <a:r>
              <a:rPr lang="en" sz="145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1450">
                <a:solidFill>
                  <a:srgbClr val="00108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output_data</a:t>
            </a:r>
            <a:r>
              <a:rPr lang="en" sz="145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" sz="1450">
                <a:solidFill>
                  <a:srgbClr val="00108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output_data</a:t>
            </a:r>
            <a:r>
              <a:rPr lang="en" sz="145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sz="1450"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solidFill>
                  <a:srgbClr val="AF00D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return</a:t>
            </a:r>
            <a:r>
              <a:rPr lang="en" sz="145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50">
                <a:solidFill>
                  <a:srgbClr val="00108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loss</a:t>
            </a:r>
            <a:r>
              <a:rPr lang="en" sz="145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.item()</a:t>
            </a:r>
            <a:endParaRPr sz="1450"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sz="2000"/>
              <a:t>Very high losses (0.3) and minimal change (0.015)</a:t>
            </a:r>
            <a:endParaRPr sz="2000"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1" name="Google Shape;251;p38" title="unname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275" y="2724925"/>
            <a:ext cx="2982801" cy="227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8" title="unnamed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2875" y="2346350"/>
            <a:ext cx="4428200" cy="2656924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8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9"/>
          <p:cNvSpPr txBox="1"/>
          <p:nvPr>
            <p:ph type="title"/>
          </p:nvPr>
        </p:nvSpPr>
        <p:spPr>
          <a:xfrm>
            <a:off x="304800" y="0"/>
            <a:ext cx="8839200" cy="85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BCELoss</a:t>
            </a:r>
            <a:endParaRPr/>
          </a:p>
        </p:txBody>
      </p:sp>
      <p:sp>
        <p:nvSpPr>
          <p:cNvPr id="259" name="Google Shape;259;p39"/>
          <p:cNvSpPr txBox="1"/>
          <p:nvPr>
            <p:ph idx="1" type="body"/>
          </p:nvPr>
        </p:nvSpPr>
        <p:spPr>
          <a:xfrm>
            <a:off x="457200" y="1200150"/>
            <a:ext cx="7450500" cy="339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92100" lvl="0" marL="457200" rtl="0" algn="l">
              <a:spcBef>
                <a:spcPts val="300"/>
              </a:spcBef>
              <a:spcAft>
                <a:spcPts val="0"/>
              </a:spcAft>
              <a:buSzPts val="1000"/>
              <a:buChar char="•"/>
            </a:pPr>
            <a:r>
              <a:rPr lang="en" sz="2000"/>
              <a:t>BCE with Logit applies sigmoid to the inputs, so </a:t>
            </a:r>
            <a:r>
              <a:rPr lang="en" sz="2000"/>
              <a:t>inputs</a:t>
            </a:r>
            <a:r>
              <a:rPr lang="en" sz="2000"/>
              <a:t> are expected to range from (-inf, inf). 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–"/>
            </a:pPr>
            <a:r>
              <a:rPr lang="en" sz="2000"/>
              <a:t>Since our tensors have range [0, 1], the Logit unnecessarily applies Sigmoid to the input again</a:t>
            </a:r>
            <a:endParaRPr sz="2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" sz="2000"/>
              <a:t>If some elements is not 0 or 1 (grayscale), BCE will be non-zero, even when comparing the same image</a:t>
            </a:r>
            <a:endParaRPr sz="2000"/>
          </a:p>
        </p:txBody>
      </p:sp>
      <p:pic>
        <p:nvPicPr>
          <p:cNvPr id="260" name="Google Shape;26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275" y="3218354"/>
            <a:ext cx="4245099" cy="78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4513" y="3179013"/>
            <a:ext cx="3705225" cy="16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9"/>
          <p:cNvSpPr txBox="1"/>
          <p:nvPr/>
        </p:nvSpPr>
        <p:spPr>
          <a:xfrm>
            <a:off x="420275" y="4257825"/>
            <a:ext cx="4293300" cy="5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BCE of two identical pixels. The loss is not zero if the pixels are not black (0) or white (1)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39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0"/>
          <p:cNvSpPr txBox="1"/>
          <p:nvPr>
            <p:ph type="title"/>
          </p:nvPr>
        </p:nvSpPr>
        <p:spPr>
          <a:xfrm>
            <a:off x="304800" y="0"/>
            <a:ext cx="8839200" cy="85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Loss vs. epoch</a:t>
            </a:r>
            <a:endParaRPr/>
          </a:p>
        </p:txBody>
      </p:sp>
      <p:sp>
        <p:nvSpPr>
          <p:cNvPr id="269" name="Google Shape;269;p40"/>
          <p:cNvSpPr txBox="1"/>
          <p:nvPr>
            <p:ph idx="1" type="body"/>
          </p:nvPr>
        </p:nvSpPr>
        <p:spPr>
          <a:xfrm>
            <a:off x="457200" y="1200150"/>
            <a:ext cx="3829200" cy="339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/>
              <a:t>Result with nn.BCELoss() as loss function</a:t>
            </a:r>
            <a:endParaRPr/>
          </a:p>
          <a:p>
            <a:pPr indent="-355600" lvl="0" marL="457200" rtl="0" algn="l">
              <a:spcBef>
                <a:spcPts val="30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The loss diverges :(</a:t>
            </a:r>
            <a:endParaRPr sz="2000"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0" name="Google Shape;27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4400" y="1019575"/>
            <a:ext cx="3552451" cy="3943349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0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1"/>
          <p:cNvSpPr txBox="1"/>
          <p:nvPr>
            <p:ph type="ctrTitle"/>
          </p:nvPr>
        </p:nvSpPr>
        <p:spPr>
          <a:xfrm>
            <a:off x="514350" y="174175"/>
            <a:ext cx="8058300" cy="27405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lang="en" sz="4400">
                <a:solidFill>
                  <a:schemeClr val="lt1"/>
                </a:solidFill>
              </a:rPr>
              <a:t>Loss Function </a:t>
            </a:r>
            <a:endParaRPr sz="4400">
              <a:solidFill>
                <a:schemeClr val="lt1"/>
              </a:solidFill>
            </a:endParaRPr>
          </a:p>
        </p:txBody>
      </p:sp>
      <p:sp>
        <p:nvSpPr>
          <p:cNvPr id="278" name="Google Shape;278;p41"/>
          <p:cNvSpPr txBox="1"/>
          <p:nvPr>
            <p:ph idx="1" type="subTitle"/>
          </p:nvPr>
        </p:nvSpPr>
        <p:spPr>
          <a:xfrm>
            <a:off x="514350" y="2914650"/>
            <a:ext cx="5445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</a:pPr>
            <a:r>
              <a:rPr lang="en" sz="2600"/>
              <a:t>Ming Gong</a:t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</a:pPr>
            <a:r>
              <a:rPr lang="en" sz="2600"/>
              <a:t>Apr. 15, 2025</a:t>
            </a:r>
            <a:endParaRPr sz="2600"/>
          </a:p>
        </p:txBody>
      </p:sp>
      <p:pic>
        <p:nvPicPr>
          <p:cNvPr id="279" name="Google Shape;279;p41"/>
          <p:cNvPicPr preferRelativeResize="0"/>
          <p:nvPr/>
        </p:nvPicPr>
        <p:blipFill rotWithShape="1">
          <a:blip r:embed="rId3">
            <a:alphaModFix/>
          </a:blip>
          <a:srcRect b="11012" l="32446" r="29702" t="12188"/>
          <a:stretch/>
        </p:blipFill>
        <p:spPr>
          <a:xfrm>
            <a:off x="5878475" y="241675"/>
            <a:ext cx="2587400" cy="258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1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2"/>
          <p:cNvSpPr txBox="1"/>
          <p:nvPr>
            <p:ph type="title"/>
          </p:nvPr>
        </p:nvSpPr>
        <p:spPr>
          <a:xfrm>
            <a:off x="304800" y="0"/>
            <a:ext cx="8839200" cy="85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with Bitwise Evaluation</a:t>
            </a:r>
            <a:endParaRPr/>
          </a:p>
        </p:txBody>
      </p:sp>
      <p:sp>
        <p:nvSpPr>
          <p:cNvPr id="286" name="Google Shape;286;p42"/>
          <p:cNvSpPr txBox="1"/>
          <p:nvPr/>
        </p:nvSpPr>
        <p:spPr>
          <a:xfrm>
            <a:off x="261250" y="1118475"/>
            <a:ext cx="4565100" cy="23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White: correct prediction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Blue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false positive prediction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Red: false negative prediction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 and blue pixels are penalized by BCE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Issue: slightly misaligned pixels will be double-penalized (red &amp; blue)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7" name="Google Shape;287;p42"/>
          <p:cNvPicPr preferRelativeResize="0"/>
          <p:nvPr/>
        </p:nvPicPr>
        <p:blipFill rotWithShape="1">
          <a:blip r:embed="rId3">
            <a:alphaModFix/>
          </a:blip>
          <a:srcRect b="9453" l="30746" r="28690" t="9679"/>
          <a:stretch/>
        </p:blipFill>
        <p:spPr>
          <a:xfrm>
            <a:off x="4826350" y="952475"/>
            <a:ext cx="3740298" cy="367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775" y="3037774"/>
            <a:ext cx="3236925" cy="156345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2"/>
          <p:cNvSpPr txBox="1"/>
          <p:nvPr/>
        </p:nvSpPr>
        <p:spPr>
          <a:xfrm>
            <a:off x="5317550" y="4551250"/>
            <a:ext cx="2757900" cy="2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300 epochs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42"/>
          <p:cNvSpPr txBox="1"/>
          <p:nvPr/>
        </p:nvSpPr>
        <p:spPr>
          <a:xfrm>
            <a:off x="1246088" y="4551250"/>
            <a:ext cx="2118300" cy="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Zoomed detail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42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3"/>
          <p:cNvSpPr txBox="1"/>
          <p:nvPr>
            <p:ph type="title"/>
          </p:nvPr>
        </p:nvSpPr>
        <p:spPr>
          <a:xfrm>
            <a:off x="304800" y="0"/>
            <a:ext cx="8839200" cy="85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with Bitwise Evaluation</a:t>
            </a:r>
            <a:endParaRPr/>
          </a:p>
        </p:txBody>
      </p:sp>
      <p:pic>
        <p:nvPicPr>
          <p:cNvPr id="297" name="Google Shape;297;p43"/>
          <p:cNvPicPr preferRelativeResize="0"/>
          <p:nvPr/>
        </p:nvPicPr>
        <p:blipFill rotWithShape="1">
          <a:blip r:embed="rId3">
            <a:alphaModFix/>
          </a:blip>
          <a:srcRect b="9453" l="30746" r="28690" t="9679"/>
          <a:stretch/>
        </p:blipFill>
        <p:spPr>
          <a:xfrm>
            <a:off x="4826350" y="1181075"/>
            <a:ext cx="3740298" cy="3674976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3"/>
          <p:cNvSpPr txBox="1"/>
          <p:nvPr/>
        </p:nvSpPr>
        <p:spPr>
          <a:xfrm>
            <a:off x="5136500" y="4703650"/>
            <a:ext cx="3120000" cy="2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300 epochs: loss = 2.61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9" name="Google Shape;299;p43"/>
          <p:cNvPicPr preferRelativeResize="0"/>
          <p:nvPr/>
        </p:nvPicPr>
        <p:blipFill rotWithShape="1">
          <a:blip r:embed="rId4">
            <a:alphaModFix/>
          </a:blip>
          <a:srcRect b="9278" l="31488" r="28943" t="10592"/>
          <a:stretch/>
        </p:blipFill>
        <p:spPr>
          <a:xfrm>
            <a:off x="241675" y="1237900"/>
            <a:ext cx="3625263" cy="361815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3"/>
          <p:cNvSpPr txBox="1"/>
          <p:nvPr/>
        </p:nvSpPr>
        <p:spPr>
          <a:xfrm>
            <a:off x="526113" y="4703650"/>
            <a:ext cx="3056400" cy="3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 epochs: loss = 0.31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43"/>
          <p:cNvSpPr txBox="1"/>
          <p:nvPr/>
        </p:nvSpPr>
        <p:spPr>
          <a:xfrm>
            <a:off x="405175" y="825738"/>
            <a:ext cx="7200600" cy="2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Models that predict blank will get a better BCE loss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4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 txBox="1"/>
          <p:nvPr>
            <p:ph type="title"/>
          </p:nvPr>
        </p:nvSpPr>
        <p:spPr>
          <a:xfrm>
            <a:off x="304800" y="0"/>
            <a:ext cx="8839200" cy="85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Loss Function Evaluation</a:t>
            </a:r>
            <a:endParaRPr/>
          </a:p>
        </p:txBody>
      </p:sp>
      <p:sp>
        <p:nvSpPr>
          <p:cNvPr id="132" name="Google Shape;132;p26"/>
          <p:cNvSpPr/>
          <p:nvPr/>
        </p:nvSpPr>
        <p:spPr>
          <a:xfrm>
            <a:off x="632875" y="1581100"/>
            <a:ext cx="1511400" cy="804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</a:t>
            </a:r>
            <a:endParaRPr/>
          </a:p>
        </p:txBody>
      </p:sp>
      <p:sp>
        <p:nvSpPr>
          <p:cNvPr id="133" name="Google Shape;133;p26"/>
          <p:cNvSpPr/>
          <p:nvPr/>
        </p:nvSpPr>
        <p:spPr>
          <a:xfrm>
            <a:off x="2688100" y="1581100"/>
            <a:ext cx="1783500" cy="804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UNet model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(epochs 0-300)</a:t>
            </a:r>
            <a:endParaRPr/>
          </a:p>
        </p:txBody>
      </p:sp>
      <p:sp>
        <p:nvSpPr>
          <p:cNvPr id="134" name="Google Shape;134;p26"/>
          <p:cNvSpPr/>
          <p:nvPr/>
        </p:nvSpPr>
        <p:spPr>
          <a:xfrm>
            <a:off x="5080450" y="1581100"/>
            <a:ext cx="1511400" cy="804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Predicted image</a:t>
            </a:r>
            <a:endParaRPr/>
          </a:p>
        </p:txBody>
      </p:sp>
      <p:sp>
        <p:nvSpPr>
          <p:cNvPr id="135" name="Google Shape;135;p26"/>
          <p:cNvSpPr/>
          <p:nvPr/>
        </p:nvSpPr>
        <p:spPr>
          <a:xfrm>
            <a:off x="714325" y="3234000"/>
            <a:ext cx="1348500" cy="848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Tracing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(ground truth)</a:t>
            </a:r>
            <a:endParaRPr/>
          </a:p>
        </p:txBody>
      </p:sp>
      <p:sp>
        <p:nvSpPr>
          <p:cNvPr id="136" name="Google Shape;136;p26"/>
          <p:cNvSpPr/>
          <p:nvPr/>
        </p:nvSpPr>
        <p:spPr>
          <a:xfrm>
            <a:off x="7429250" y="2385700"/>
            <a:ext cx="1348500" cy="1131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Loss Function (BCELogit)</a:t>
            </a:r>
            <a:endParaRPr/>
          </a:p>
        </p:txBody>
      </p:sp>
      <p:cxnSp>
        <p:nvCxnSpPr>
          <p:cNvPr id="137" name="Google Shape;137;p26"/>
          <p:cNvCxnSpPr>
            <a:stCxn id="132" idx="3"/>
            <a:endCxn id="133" idx="1"/>
          </p:cNvCxnSpPr>
          <p:nvPr/>
        </p:nvCxnSpPr>
        <p:spPr>
          <a:xfrm>
            <a:off x="2144275" y="1983400"/>
            <a:ext cx="543900" cy="600"/>
          </a:xfrm>
          <a:prstGeom prst="bentConnector3">
            <a:avLst>
              <a:gd fmla="val 49993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8" name="Google Shape;138;p26"/>
          <p:cNvCxnSpPr>
            <a:endCxn id="134" idx="1"/>
          </p:cNvCxnSpPr>
          <p:nvPr/>
        </p:nvCxnSpPr>
        <p:spPr>
          <a:xfrm>
            <a:off x="4471450" y="1982800"/>
            <a:ext cx="609000" cy="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9" name="Google Shape;139;p26"/>
          <p:cNvCxnSpPr>
            <a:stCxn id="134" idx="3"/>
          </p:cNvCxnSpPr>
          <p:nvPr/>
        </p:nvCxnSpPr>
        <p:spPr>
          <a:xfrm>
            <a:off x="6591850" y="1983400"/>
            <a:ext cx="826500" cy="6852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0" name="Google Shape;140;p26"/>
          <p:cNvCxnSpPr>
            <a:stCxn id="135" idx="3"/>
          </p:cNvCxnSpPr>
          <p:nvPr/>
        </p:nvCxnSpPr>
        <p:spPr>
          <a:xfrm flipH="1" rot="10800000">
            <a:off x="2062825" y="3255750"/>
            <a:ext cx="5388000" cy="4023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1" name="Google Shape;141;p26"/>
          <p:cNvSpPr txBox="1"/>
          <p:nvPr/>
        </p:nvSpPr>
        <p:spPr>
          <a:xfrm>
            <a:off x="5262000" y="3755550"/>
            <a:ext cx="3882000" cy="6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Pandas Dataframe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Plot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CSV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42" name="Google Shape;142;p26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4"/>
          <p:cNvSpPr txBox="1"/>
          <p:nvPr>
            <p:ph type="title"/>
          </p:nvPr>
        </p:nvSpPr>
        <p:spPr>
          <a:xfrm>
            <a:off x="304800" y="0"/>
            <a:ext cx="8839200" cy="85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300 Epoch vs. Tracing</a:t>
            </a:r>
            <a:endParaRPr/>
          </a:p>
        </p:txBody>
      </p:sp>
      <p:sp>
        <p:nvSpPr>
          <p:cNvPr id="308" name="Google Shape;308;p44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9" name="Google Shape;30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9325" y="1078024"/>
            <a:ext cx="4054676" cy="374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25" y="1084775"/>
            <a:ext cx="4001721" cy="3682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2" name="Google Shape;312;p44"/>
          <p:cNvSpPr txBox="1"/>
          <p:nvPr/>
        </p:nvSpPr>
        <p:spPr>
          <a:xfrm>
            <a:off x="1103400" y="4767275"/>
            <a:ext cx="1762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300 epochs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44"/>
          <p:cNvSpPr txBox="1"/>
          <p:nvPr/>
        </p:nvSpPr>
        <p:spPr>
          <a:xfrm>
            <a:off x="6484463" y="4767275"/>
            <a:ext cx="1762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Tracing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5"/>
          <p:cNvSpPr txBox="1"/>
          <p:nvPr>
            <p:ph type="title"/>
          </p:nvPr>
        </p:nvSpPr>
        <p:spPr>
          <a:xfrm>
            <a:off x="304800" y="0"/>
            <a:ext cx="8839200" cy="85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Thinning Applied</a:t>
            </a:r>
            <a:endParaRPr/>
          </a:p>
        </p:txBody>
      </p:sp>
      <p:sp>
        <p:nvSpPr>
          <p:cNvPr id="319" name="Google Shape;319;p45"/>
          <p:cNvSpPr txBox="1"/>
          <p:nvPr>
            <p:ph idx="1" type="body"/>
          </p:nvPr>
        </p:nvSpPr>
        <p:spPr>
          <a:xfrm>
            <a:off x="457200" y="1200150"/>
            <a:ext cx="5031900" cy="339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/>
              <a:t>The truth tracing is thicker than predicted. Might this be the issue?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/>
              <a:t>Skeletonize truth tracing to 1 px wide before computing the loss</a:t>
            </a:r>
            <a:endParaRPr/>
          </a:p>
          <a:p>
            <a:pPr indent="-317500" lvl="0" marL="457200" rtl="0" algn="l">
              <a:spcBef>
                <a:spcPts val="3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BCE Loss magnitude dropped, but still diverged</a:t>
            </a:r>
            <a:endParaRPr/>
          </a:p>
        </p:txBody>
      </p:sp>
      <p:pic>
        <p:nvPicPr>
          <p:cNvPr id="320" name="Google Shape;32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9927" y="933600"/>
            <a:ext cx="3579975" cy="415592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6"/>
          <p:cNvSpPr txBox="1"/>
          <p:nvPr>
            <p:ph type="title"/>
          </p:nvPr>
        </p:nvSpPr>
        <p:spPr>
          <a:xfrm>
            <a:off x="304800" y="0"/>
            <a:ext cx="8839200" cy="85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Thinned Tracing</a:t>
            </a:r>
            <a:endParaRPr/>
          </a:p>
        </p:txBody>
      </p:sp>
      <p:pic>
        <p:nvPicPr>
          <p:cNvPr id="327" name="Google Shape;327;p46"/>
          <p:cNvPicPr preferRelativeResize="0"/>
          <p:nvPr/>
        </p:nvPicPr>
        <p:blipFill rotWithShape="1">
          <a:blip r:embed="rId3">
            <a:alphaModFix/>
          </a:blip>
          <a:srcRect b="9453" l="30746" r="28690" t="9679"/>
          <a:stretch/>
        </p:blipFill>
        <p:spPr>
          <a:xfrm>
            <a:off x="4826350" y="1181075"/>
            <a:ext cx="3740298" cy="3674976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46"/>
          <p:cNvSpPr txBox="1"/>
          <p:nvPr/>
        </p:nvSpPr>
        <p:spPr>
          <a:xfrm>
            <a:off x="5136500" y="4703650"/>
            <a:ext cx="3120000" cy="2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Original tracing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46"/>
          <p:cNvSpPr txBox="1"/>
          <p:nvPr/>
        </p:nvSpPr>
        <p:spPr>
          <a:xfrm>
            <a:off x="675275" y="4703650"/>
            <a:ext cx="3056400" cy="3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Thinned tracing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46"/>
          <p:cNvSpPr txBox="1"/>
          <p:nvPr/>
        </p:nvSpPr>
        <p:spPr>
          <a:xfrm>
            <a:off x="405175" y="825738"/>
            <a:ext cx="7200600" cy="2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difference. Misalignment still double-penalized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1" name="Google Shape;331;p46"/>
          <p:cNvPicPr preferRelativeResize="0"/>
          <p:nvPr/>
        </p:nvPicPr>
        <p:blipFill rotWithShape="1">
          <a:blip r:embed="rId4">
            <a:alphaModFix/>
          </a:blip>
          <a:srcRect b="9594" l="30900" r="28226" t="12206"/>
          <a:stretch/>
        </p:blipFill>
        <p:spPr>
          <a:xfrm>
            <a:off x="405175" y="1279475"/>
            <a:ext cx="3689150" cy="357657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6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7"/>
          <p:cNvSpPr txBox="1"/>
          <p:nvPr>
            <p:ph type="title"/>
          </p:nvPr>
        </p:nvSpPr>
        <p:spPr>
          <a:xfrm>
            <a:off x="304800" y="0"/>
            <a:ext cx="8839200" cy="85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Output Resolution</a:t>
            </a:r>
            <a:endParaRPr/>
          </a:p>
        </p:txBody>
      </p:sp>
      <p:pic>
        <p:nvPicPr>
          <p:cNvPr id="338" name="Google Shape;338;p47"/>
          <p:cNvPicPr preferRelativeResize="0"/>
          <p:nvPr/>
        </p:nvPicPr>
        <p:blipFill rotWithShape="1">
          <a:blip r:embed="rId3">
            <a:alphaModFix/>
          </a:blip>
          <a:srcRect b="9453" l="30746" r="28690" t="9679"/>
          <a:stretch/>
        </p:blipFill>
        <p:spPr>
          <a:xfrm>
            <a:off x="4826350" y="1181075"/>
            <a:ext cx="3740298" cy="3674976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7"/>
          <p:cNvSpPr txBox="1"/>
          <p:nvPr/>
        </p:nvSpPr>
        <p:spPr>
          <a:xfrm>
            <a:off x="5136500" y="4703650"/>
            <a:ext cx="3120000" cy="2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1024 x 1024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47"/>
          <p:cNvSpPr txBox="1"/>
          <p:nvPr/>
        </p:nvSpPr>
        <p:spPr>
          <a:xfrm>
            <a:off x="675275" y="4703650"/>
            <a:ext cx="3056400" cy="3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256 x 256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47"/>
          <p:cNvSpPr txBox="1"/>
          <p:nvPr/>
        </p:nvSpPr>
        <p:spPr>
          <a:xfrm>
            <a:off x="405175" y="825738"/>
            <a:ext cx="7200600" cy="2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lower output resolution can’t solve misalignment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2" name="Google Shape;342;p47"/>
          <p:cNvPicPr preferRelativeResize="0"/>
          <p:nvPr/>
        </p:nvPicPr>
        <p:blipFill rotWithShape="1">
          <a:blip r:embed="rId4">
            <a:alphaModFix/>
          </a:blip>
          <a:srcRect b="9224" l="20053" r="18787" t="11112"/>
          <a:stretch/>
        </p:blipFill>
        <p:spPr>
          <a:xfrm>
            <a:off x="446675" y="1243925"/>
            <a:ext cx="3697450" cy="3612125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7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8"/>
          <p:cNvSpPr txBox="1"/>
          <p:nvPr>
            <p:ph type="title"/>
          </p:nvPr>
        </p:nvSpPr>
        <p:spPr>
          <a:xfrm>
            <a:off x="304800" y="0"/>
            <a:ext cx="8839200" cy="85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with Bitwise Comparison</a:t>
            </a:r>
            <a:endParaRPr/>
          </a:p>
        </p:txBody>
      </p:sp>
      <p:sp>
        <p:nvSpPr>
          <p:cNvPr id="349" name="Google Shape;349;p48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17500" lvl="0" marL="457200" rtl="0" algn="l">
              <a:spcBef>
                <a:spcPts val="3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Red and blue are all counted as errors by BCE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Miss by a small margin will double the error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Simply predicting blank will evaluate better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/>
              <a:t>Solution: dilate the truth tracing, calculate the overlaps</a:t>
            </a:r>
            <a:endParaRPr/>
          </a:p>
        </p:txBody>
      </p:sp>
      <p:sp>
        <p:nvSpPr>
          <p:cNvPr id="350" name="Google Shape;350;p48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9"/>
          <p:cNvSpPr txBox="1"/>
          <p:nvPr>
            <p:ph type="title"/>
          </p:nvPr>
        </p:nvSpPr>
        <p:spPr>
          <a:xfrm>
            <a:off x="304800" y="0"/>
            <a:ext cx="8839200" cy="85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Top-Hat Dilation</a:t>
            </a:r>
            <a:endParaRPr/>
          </a:p>
        </p:txBody>
      </p:sp>
      <p:pic>
        <p:nvPicPr>
          <p:cNvPr id="356" name="Google Shape;35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3400" y="1009800"/>
            <a:ext cx="5308400" cy="39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5600" y="1009800"/>
            <a:ext cx="5308400" cy="39813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49"/>
          <p:cNvSpPr txBox="1"/>
          <p:nvPr/>
        </p:nvSpPr>
        <p:spPr>
          <a:xfrm>
            <a:off x="5572825" y="4564650"/>
            <a:ext cx="2736600" cy="3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Kernel size = 3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49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0"/>
          <p:cNvSpPr txBox="1"/>
          <p:nvPr>
            <p:ph type="title"/>
          </p:nvPr>
        </p:nvSpPr>
        <p:spPr>
          <a:xfrm>
            <a:off x="304800" y="0"/>
            <a:ext cx="8839200" cy="85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Loss Metric</a:t>
            </a:r>
            <a:endParaRPr sz="3400"/>
          </a:p>
        </p:txBody>
      </p:sp>
      <p:sp>
        <p:nvSpPr>
          <p:cNvPr id="365" name="Google Shape;365;p50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900"/>
              <a:t>Binary classification on predicted pixels</a:t>
            </a:r>
            <a:endParaRPr sz="1900"/>
          </a:p>
          <a:p>
            <a:pPr indent="-349250" lvl="0" marL="457200" rtl="0" algn="l">
              <a:spcBef>
                <a:spcPts val="300"/>
              </a:spcBef>
              <a:spcAft>
                <a:spcPts val="0"/>
              </a:spcAft>
              <a:buSzPts val="1900"/>
              <a:buChar char="-"/>
            </a:pPr>
            <a:r>
              <a:rPr lang="en" sz="1900"/>
              <a:t>Within dilated truth: rewarded (green)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n" sz="1900"/>
              <a:t>Outside </a:t>
            </a:r>
            <a:r>
              <a:rPr lang="en" sz="1900"/>
              <a:t>dilated</a:t>
            </a:r>
            <a:r>
              <a:rPr lang="en" sz="1900"/>
              <a:t> truth: penalized (red)</a:t>
            </a:r>
            <a:endParaRPr sz="1900"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900"/>
              <a:t>Loss = red pixel count - green pixel count</a:t>
            </a:r>
            <a:endParaRPr sz="1900"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45720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pic>
        <p:nvPicPr>
          <p:cNvPr id="366" name="Google Shape;366;p50"/>
          <p:cNvPicPr preferRelativeResize="0"/>
          <p:nvPr/>
        </p:nvPicPr>
        <p:blipFill rotWithShape="1">
          <a:blip r:embed="rId3">
            <a:alphaModFix/>
          </a:blip>
          <a:srcRect b="0" l="18666" r="0" t="0"/>
          <a:stretch/>
        </p:blipFill>
        <p:spPr>
          <a:xfrm>
            <a:off x="5257800" y="1017900"/>
            <a:ext cx="4626850" cy="426675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50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1"/>
          <p:cNvSpPr txBox="1"/>
          <p:nvPr>
            <p:ph type="title"/>
          </p:nvPr>
        </p:nvSpPr>
        <p:spPr>
          <a:xfrm>
            <a:off x="304800" y="0"/>
            <a:ext cx="8839200" cy="85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for 3 FOVs</a:t>
            </a:r>
            <a:endParaRPr/>
          </a:p>
        </p:txBody>
      </p:sp>
      <p:pic>
        <p:nvPicPr>
          <p:cNvPr id="373" name="Google Shape;373;p51"/>
          <p:cNvPicPr preferRelativeResize="0"/>
          <p:nvPr/>
        </p:nvPicPr>
        <p:blipFill rotWithShape="1">
          <a:blip r:embed="rId3">
            <a:alphaModFix/>
          </a:blip>
          <a:srcRect b="0" l="0" r="16638" t="0"/>
          <a:stretch/>
        </p:blipFill>
        <p:spPr>
          <a:xfrm>
            <a:off x="0" y="968800"/>
            <a:ext cx="6146601" cy="368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51"/>
          <p:cNvPicPr preferRelativeResize="0"/>
          <p:nvPr/>
        </p:nvPicPr>
        <p:blipFill rotWithShape="1">
          <a:blip r:embed="rId4">
            <a:alphaModFix/>
          </a:blip>
          <a:srcRect b="0" l="0" r="59029" t="0"/>
          <a:stretch/>
        </p:blipFill>
        <p:spPr>
          <a:xfrm>
            <a:off x="6070388" y="1014200"/>
            <a:ext cx="2946828" cy="359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51"/>
          <p:cNvSpPr txBox="1"/>
          <p:nvPr/>
        </p:nvSpPr>
        <p:spPr>
          <a:xfrm>
            <a:off x="427763" y="4485200"/>
            <a:ext cx="27207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Dilation kernel = 3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51"/>
          <p:cNvSpPr txBox="1"/>
          <p:nvPr/>
        </p:nvSpPr>
        <p:spPr>
          <a:xfrm>
            <a:off x="6372713" y="4485200"/>
            <a:ext cx="27207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Dilation kernel = 5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51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2"/>
          <p:cNvSpPr txBox="1"/>
          <p:nvPr>
            <p:ph type="title"/>
          </p:nvPr>
        </p:nvSpPr>
        <p:spPr>
          <a:xfrm>
            <a:off x="304800" y="0"/>
            <a:ext cx="8839200" cy="85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Otsu Thresholding Issue</a:t>
            </a:r>
            <a:endParaRPr/>
          </a:p>
        </p:txBody>
      </p:sp>
      <p:sp>
        <p:nvSpPr>
          <p:cNvPr id="383" name="Google Shape;383;p52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/>
              <a:t>At intermediate epochs, predictions are gray and blurry</a:t>
            </a:r>
            <a:endParaRPr/>
          </a:p>
          <a:p>
            <a:pPr indent="-317500" lvl="0" marL="457200" rtl="0" algn="l">
              <a:spcBef>
                <a:spcPts val="3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Otsu </a:t>
            </a:r>
            <a:r>
              <a:rPr lang="en"/>
              <a:t>binaries</a:t>
            </a:r>
            <a:r>
              <a:rPr lang="en"/>
              <a:t> them to 1 -&gt; good loss near 50 epochs</a:t>
            </a:r>
            <a:endParaRPr/>
          </a:p>
        </p:txBody>
      </p:sp>
      <p:pic>
        <p:nvPicPr>
          <p:cNvPr id="384" name="Google Shape;384;p52"/>
          <p:cNvPicPr preferRelativeResize="0"/>
          <p:nvPr/>
        </p:nvPicPr>
        <p:blipFill rotWithShape="1">
          <a:blip r:embed="rId3">
            <a:alphaModFix/>
          </a:blip>
          <a:srcRect b="0" l="20086" r="15137" t="6191"/>
          <a:stretch/>
        </p:blipFill>
        <p:spPr>
          <a:xfrm>
            <a:off x="4743450" y="1991625"/>
            <a:ext cx="3125026" cy="33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250" y="2187975"/>
            <a:ext cx="2961000" cy="2782826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52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3"/>
          <p:cNvSpPr txBox="1"/>
          <p:nvPr>
            <p:ph type="title"/>
          </p:nvPr>
        </p:nvSpPr>
        <p:spPr>
          <a:xfrm>
            <a:off x="304800" y="0"/>
            <a:ext cx="8839200" cy="85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Otsu Thresholding Issue</a:t>
            </a:r>
            <a:endParaRPr/>
          </a:p>
        </p:txBody>
      </p:sp>
      <p:sp>
        <p:nvSpPr>
          <p:cNvPr id="392" name="Google Shape;392;p53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/>
              <a:t>Lots of green pixels, due to thicker predictions after binarization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/>
              <a:t>b</a:t>
            </a:r>
            <a:r>
              <a:rPr lang="en"/>
              <a:t>ut not a lot of segments captured</a:t>
            </a:r>
            <a:endParaRPr/>
          </a:p>
        </p:txBody>
      </p:sp>
      <p:pic>
        <p:nvPicPr>
          <p:cNvPr id="393" name="Google Shape;393;p53" title="50-epoch.png"/>
          <p:cNvPicPr preferRelativeResize="0"/>
          <p:nvPr/>
        </p:nvPicPr>
        <p:blipFill rotWithShape="1">
          <a:blip r:embed="rId3">
            <a:alphaModFix/>
          </a:blip>
          <a:srcRect b="0" l="30550" r="27815" t="7757"/>
          <a:stretch/>
        </p:blipFill>
        <p:spPr>
          <a:xfrm>
            <a:off x="5085500" y="2025850"/>
            <a:ext cx="3168899" cy="346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53"/>
          <p:cNvPicPr preferRelativeResize="0"/>
          <p:nvPr/>
        </p:nvPicPr>
        <p:blipFill rotWithShape="1">
          <a:blip r:embed="rId4">
            <a:alphaModFix/>
          </a:blip>
          <a:srcRect b="0" l="20086" r="15137" t="6191"/>
          <a:stretch/>
        </p:blipFill>
        <p:spPr>
          <a:xfrm>
            <a:off x="876600" y="2146675"/>
            <a:ext cx="2947626" cy="3201826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5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 txBox="1"/>
          <p:nvPr>
            <p:ph type="title"/>
          </p:nvPr>
        </p:nvSpPr>
        <p:spPr>
          <a:xfrm>
            <a:off x="304800" y="0"/>
            <a:ext cx="8839200" cy="85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Loss vs. Epoch</a:t>
            </a:r>
            <a:endParaRPr/>
          </a:p>
        </p:txBody>
      </p:sp>
      <p:pic>
        <p:nvPicPr>
          <p:cNvPr id="148" name="Google Shape;14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0800" y="1094000"/>
            <a:ext cx="5002391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7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4"/>
          <p:cNvSpPr txBox="1"/>
          <p:nvPr>
            <p:ph type="title"/>
          </p:nvPr>
        </p:nvSpPr>
        <p:spPr>
          <a:xfrm>
            <a:off x="304800" y="0"/>
            <a:ext cx="8839200" cy="85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Steps</a:t>
            </a:r>
            <a:endParaRPr/>
          </a:p>
        </p:txBody>
      </p:sp>
      <p:sp>
        <p:nvSpPr>
          <p:cNvPr id="401" name="Google Shape;401;p54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49250" lvl="0" marL="457200" rtl="0" algn="l">
              <a:spcBef>
                <a:spcPts val="300"/>
              </a:spcBef>
              <a:spcAft>
                <a:spcPts val="0"/>
              </a:spcAft>
              <a:buSzPts val="1900"/>
              <a:buChar char="-"/>
            </a:pPr>
            <a:r>
              <a:rPr lang="en" sz="1900"/>
              <a:t>Dilate with different weights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n" sz="1900"/>
              <a:t>Better thresholding (penalize uncertainty)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n" sz="1900"/>
              <a:t>Metric for the entire picture (penalize missing large areas)</a:t>
            </a:r>
            <a:endParaRPr sz="1900"/>
          </a:p>
        </p:txBody>
      </p:sp>
      <p:sp>
        <p:nvSpPr>
          <p:cNvPr id="402" name="Google Shape;402;p5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5"/>
          <p:cNvSpPr txBox="1"/>
          <p:nvPr>
            <p:ph type="ctrTitle"/>
          </p:nvPr>
        </p:nvSpPr>
        <p:spPr>
          <a:xfrm>
            <a:off x="514350" y="174175"/>
            <a:ext cx="8058300" cy="27405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lang="en" sz="4400">
                <a:solidFill>
                  <a:schemeClr val="lt1"/>
                </a:solidFill>
              </a:rPr>
              <a:t>Loss Function </a:t>
            </a:r>
            <a:endParaRPr sz="4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lang="en" sz="4400">
                <a:solidFill>
                  <a:schemeClr val="lt1"/>
                </a:solidFill>
              </a:rPr>
              <a:t>(Gaussian)</a:t>
            </a:r>
            <a:endParaRPr sz="4400">
              <a:solidFill>
                <a:schemeClr val="lt1"/>
              </a:solidFill>
            </a:endParaRPr>
          </a:p>
        </p:txBody>
      </p:sp>
      <p:sp>
        <p:nvSpPr>
          <p:cNvPr id="409" name="Google Shape;409;p55"/>
          <p:cNvSpPr txBox="1"/>
          <p:nvPr>
            <p:ph idx="1" type="subTitle"/>
          </p:nvPr>
        </p:nvSpPr>
        <p:spPr>
          <a:xfrm>
            <a:off x="514350" y="2914650"/>
            <a:ext cx="5445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</a:pPr>
            <a:r>
              <a:rPr lang="en" sz="2600"/>
              <a:t>Ming Gong</a:t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</a:pPr>
            <a:r>
              <a:rPr lang="en" sz="2600"/>
              <a:t>Apr. 22, 2025</a:t>
            </a:r>
            <a:endParaRPr sz="2600"/>
          </a:p>
        </p:txBody>
      </p:sp>
      <p:pic>
        <p:nvPicPr>
          <p:cNvPr id="410" name="Google Shape;41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8401" y="270624"/>
            <a:ext cx="3023315" cy="2547599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5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6"/>
          <p:cNvSpPr txBox="1"/>
          <p:nvPr>
            <p:ph type="title"/>
          </p:nvPr>
        </p:nvSpPr>
        <p:spPr>
          <a:xfrm>
            <a:off x="304800" y="0"/>
            <a:ext cx="8839200" cy="85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Truth Gaussian Dilation</a:t>
            </a:r>
            <a:endParaRPr/>
          </a:p>
        </p:txBody>
      </p:sp>
      <p:pic>
        <p:nvPicPr>
          <p:cNvPr id="417" name="Google Shape;41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09800"/>
            <a:ext cx="2438400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56"/>
          <p:cNvSpPr txBox="1"/>
          <p:nvPr/>
        </p:nvSpPr>
        <p:spPr>
          <a:xfrm>
            <a:off x="285300" y="3600600"/>
            <a:ext cx="21726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Original tracing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56"/>
          <p:cNvSpPr txBox="1"/>
          <p:nvPr/>
        </p:nvSpPr>
        <p:spPr>
          <a:xfrm>
            <a:off x="3229275" y="3600600"/>
            <a:ext cx="60837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Inverted &amp; dilated with a Gaussian kernel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0" name="Google Shape;420;p56"/>
          <p:cNvPicPr preferRelativeResize="0"/>
          <p:nvPr/>
        </p:nvPicPr>
        <p:blipFill rotWithShape="1">
          <a:blip r:embed="rId4">
            <a:alphaModFix/>
          </a:blip>
          <a:srcRect b="0" l="1680" r="-1679" t="0"/>
          <a:stretch/>
        </p:blipFill>
        <p:spPr>
          <a:xfrm>
            <a:off x="6370163" y="955188"/>
            <a:ext cx="2547625" cy="254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6201" y="955199"/>
            <a:ext cx="3023315" cy="2547599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56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7"/>
          <p:cNvSpPr txBox="1"/>
          <p:nvPr>
            <p:ph type="title"/>
          </p:nvPr>
        </p:nvSpPr>
        <p:spPr>
          <a:xfrm>
            <a:off x="304800" y="0"/>
            <a:ext cx="8839200" cy="85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Gaussian Max</a:t>
            </a:r>
            <a:endParaRPr/>
          </a:p>
        </p:txBody>
      </p:sp>
      <p:pic>
        <p:nvPicPr>
          <p:cNvPr id="428" name="Google Shape;428;p57"/>
          <p:cNvPicPr preferRelativeResize="0"/>
          <p:nvPr/>
        </p:nvPicPr>
        <p:blipFill rotWithShape="1">
          <a:blip r:embed="rId3">
            <a:alphaModFix/>
          </a:blip>
          <a:srcRect b="25161" l="8694" r="13399" t="8884"/>
          <a:stretch/>
        </p:blipFill>
        <p:spPr>
          <a:xfrm>
            <a:off x="5894700" y="432225"/>
            <a:ext cx="2512026" cy="1745075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57"/>
          <p:cNvSpPr txBox="1"/>
          <p:nvPr/>
        </p:nvSpPr>
        <p:spPr>
          <a:xfrm>
            <a:off x="237600" y="1106600"/>
            <a:ext cx="5811300" cy="21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Intersections were given more weight under Gaussian kernel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Avoid overcounting intersections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each pixel, only pick the greatest value from itself or its neighbors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Normalize to [0, 1]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0" name="Google Shape;430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4701" y="2662276"/>
            <a:ext cx="2512026" cy="1845504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57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2" name="Google Shape;432;p57"/>
          <p:cNvSpPr txBox="1"/>
          <p:nvPr/>
        </p:nvSpPr>
        <p:spPr>
          <a:xfrm>
            <a:off x="5915163" y="2162325"/>
            <a:ext cx="2471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Gaussian dilation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57"/>
          <p:cNvSpPr txBox="1"/>
          <p:nvPr/>
        </p:nvSpPr>
        <p:spPr>
          <a:xfrm>
            <a:off x="5650715" y="4610100"/>
            <a:ext cx="300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Normalized Gaussian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8"/>
          <p:cNvSpPr txBox="1"/>
          <p:nvPr>
            <p:ph type="title"/>
          </p:nvPr>
        </p:nvSpPr>
        <p:spPr>
          <a:xfrm>
            <a:off x="304800" y="0"/>
            <a:ext cx="8839200" cy="85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Reward </a:t>
            </a:r>
            <a:r>
              <a:rPr lang="en"/>
              <a:t>image</a:t>
            </a:r>
            <a:endParaRPr/>
          </a:p>
        </p:txBody>
      </p:sp>
      <p:sp>
        <p:nvSpPr>
          <p:cNvPr id="439" name="Google Shape;439;p58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Scale to [-1, 1]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" sz="1800"/>
              <a:t>Green pixel: loss = -1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" sz="1800"/>
              <a:t>Red pixel: loss = +1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" sz="1800"/>
              <a:t>Black pixel: smooth transition</a:t>
            </a:r>
            <a:endParaRPr/>
          </a:p>
        </p:txBody>
      </p:sp>
      <p:pic>
        <p:nvPicPr>
          <p:cNvPr id="440" name="Google Shape;44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575" y="2507025"/>
            <a:ext cx="2133601" cy="213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1300" y="2507025"/>
            <a:ext cx="2133601" cy="213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7476" y="990826"/>
            <a:ext cx="2512026" cy="1845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58"/>
          <p:cNvPicPr preferRelativeResize="0"/>
          <p:nvPr/>
        </p:nvPicPr>
        <p:blipFill rotWithShape="1">
          <a:blip r:embed="rId6">
            <a:alphaModFix/>
          </a:blip>
          <a:srcRect b="0" l="0" r="3100" t="0"/>
          <a:stretch/>
        </p:blipFill>
        <p:spPr>
          <a:xfrm>
            <a:off x="6119687" y="2880700"/>
            <a:ext cx="2547599" cy="180274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58"/>
          <p:cNvSpPr txBox="1"/>
          <p:nvPr/>
        </p:nvSpPr>
        <p:spPr>
          <a:xfrm>
            <a:off x="6262950" y="4575425"/>
            <a:ext cx="25476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Zoomed-in detail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58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6" name="Google Shape;446;p58"/>
          <p:cNvSpPr txBox="1"/>
          <p:nvPr/>
        </p:nvSpPr>
        <p:spPr>
          <a:xfrm>
            <a:off x="629325" y="4607825"/>
            <a:ext cx="16761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Tracing: [0, 1]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58"/>
          <p:cNvSpPr txBox="1"/>
          <p:nvPr/>
        </p:nvSpPr>
        <p:spPr>
          <a:xfrm>
            <a:off x="3048900" y="4607825"/>
            <a:ext cx="24384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Reward mask: [-1, 1]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9"/>
          <p:cNvSpPr txBox="1"/>
          <p:nvPr>
            <p:ph type="title"/>
          </p:nvPr>
        </p:nvSpPr>
        <p:spPr>
          <a:xfrm>
            <a:off x="304800" y="0"/>
            <a:ext cx="8839200" cy="85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Apply to Model Output</a:t>
            </a:r>
            <a:endParaRPr/>
          </a:p>
        </p:txBody>
      </p:sp>
      <p:pic>
        <p:nvPicPr>
          <p:cNvPr id="453" name="Google Shape;45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9599" y="1179750"/>
            <a:ext cx="2333576" cy="2333576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59"/>
          <p:cNvSpPr txBox="1"/>
          <p:nvPr/>
        </p:nvSpPr>
        <p:spPr>
          <a:xfrm>
            <a:off x="398125" y="3739350"/>
            <a:ext cx="8304900" cy="7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 output  	· 		reward mask  		= 		    - loss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5" name="Google Shape;455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" y="1179750"/>
            <a:ext cx="2333576" cy="233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9450" y="1179750"/>
            <a:ext cx="2333576" cy="2333576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59"/>
          <p:cNvSpPr txBox="1"/>
          <p:nvPr/>
        </p:nvSpPr>
        <p:spPr>
          <a:xfrm>
            <a:off x="4058300" y="4413600"/>
            <a:ext cx="5085600" cy="5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Green pixels rewarded, red penalized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59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60"/>
          <p:cNvSpPr txBox="1"/>
          <p:nvPr>
            <p:ph type="title"/>
          </p:nvPr>
        </p:nvSpPr>
        <p:spPr>
          <a:xfrm>
            <a:off x="304800" y="0"/>
            <a:ext cx="8839200" cy="85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Binary vs Gaussian Dilation</a:t>
            </a:r>
            <a:endParaRPr/>
          </a:p>
        </p:txBody>
      </p:sp>
      <p:sp>
        <p:nvSpPr>
          <p:cNvPr id="464" name="Google Shape;464;p60"/>
          <p:cNvSpPr txBox="1"/>
          <p:nvPr/>
        </p:nvSpPr>
        <p:spPr>
          <a:xfrm>
            <a:off x="5674325" y="4006925"/>
            <a:ext cx="32961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Epoch=300, loss=-17.9e-3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5" name="Google Shape;465;p60"/>
          <p:cNvPicPr preferRelativeResize="0"/>
          <p:nvPr/>
        </p:nvPicPr>
        <p:blipFill rotWithShape="1">
          <a:blip r:embed="rId3">
            <a:alphaModFix/>
          </a:blip>
          <a:srcRect b="10388" l="22115" r="19943" t="11382"/>
          <a:stretch/>
        </p:blipFill>
        <p:spPr>
          <a:xfrm>
            <a:off x="304800" y="929621"/>
            <a:ext cx="3781450" cy="3829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5349" y="977700"/>
            <a:ext cx="3781450" cy="3781450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60"/>
          <p:cNvSpPr txBox="1"/>
          <p:nvPr/>
        </p:nvSpPr>
        <p:spPr>
          <a:xfrm>
            <a:off x="901050" y="4694000"/>
            <a:ext cx="7341900" cy="3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Top-hat filter						  Gaussian dilation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60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61"/>
          <p:cNvSpPr txBox="1"/>
          <p:nvPr>
            <p:ph type="title"/>
          </p:nvPr>
        </p:nvSpPr>
        <p:spPr>
          <a:xfrm>
            <a:off x="304800" y="0"/>
            <a:ext cx="8839200" cy="85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ksize = (15, 15), sigma = 3</a:t>
            </a:r>
            <a:endParaRPr/>
          </a:p>
        </p:txBody>
      </p:sp>
      <p:pic>
        <p:nvPicPr>
          <p:cNvPr id="474" name="Google Shape;47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550" y="977725"/>
            <a:ext cx="1680750" cy="168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8999" y="977725"/>
            <a:ext cx="3625001" cy="3625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33137" y="977725"/>
            <a:ext cx="3625024" cy="3625024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61"/>
          <p:cNvSpPr txBox="1"/>
          <p:nvPr/>
        </p:nvSpPr>
        <p:spPr>
          <a:xfrm>
            <a:off x="2133300" y="4509925"/>
            <a:ext cx="31464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Epoch=50, loss=-5.8e-3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61"/>
          <p:cNvSpPr txBox="1"/>
          <p:nvPr/>
        </p:nvSpPr>
        <p:spPr>
          <a:xfrm>
            <a:off x="5652900" y="4509925"/>
            <a:ext cx="40134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Epoch=300, loss=-17.9e-3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61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2"/>
          <p:cNvSpPr txBox="1"/>
          <p:nvPr>
            <p:ph type="title"/>
          </p:nvPr>
        </p:nvSpPr>
        <p:spPr>
          <a:xfrm>
            <a:off x="304800" y="0"/>
            <a:ext cx="8839200" cy="85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ksize = (15, 15), sigma = 1</a:t>
            </a:r>
            <a:endParaRPr/>
          </a:p>
        </p:txBody>
      </p:sp>
      <p:sp>
        <p:nvSpPr>
          <p:cNvPr id="485" name="Google Shape;485;p62"/>
          <p:cNvSpPr txBox="1"/>
          <p:nvPr/>
        </p:nvSpPr>
        <p:spPr>
          <a:xfrm>
            <a:off x="2078350" y="4515600"/>
            <a:ext cx="68910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Epoch=50, loss=+6.9e-3		Epoch=300, loss=-4.7e-3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6" name="Google Shape;48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50" y="969850"/>
            <a:ext cx="1680750" cy="168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4150" y="969838"/>
            <a:ext cx="3629850" cy="362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19800" y="971113"/>
            <a:ext cx="3629850" cy="3629850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62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63"/>
          <p:cNvSpPr txBox="1"/>
          <p:nvPr>
            <p:ph type="title"/>
          </p:nvPr>
        </p:nvSpPr>
        <p:spPr>
          <a:xfrm>
            <a:off x="304800" y="0"/>
            <a:ext cx="8839200" cy="85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Loss vs. Epoch</a:t>
            </a:r>
            <a:endParaRPr/>
          </a:p>
        </p:txBody>
      </p:sp>
      <p:pic>
        <p:nvPicPr>
          <p:cNvPr id="495" name="Google Shape;49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950" y="1101025"/>
            <a:ext cx="7888026" cy="3944025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6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8"/>
          <p:cNvSpPr txBox="1"/>
          <p:nvPr>
            <p:ph type="title"/>
          </p:nvPr>
        </p:nvSpPr>
        <p:spPr>
          <a:xfrm>
            <a:off x="304800" y="0"/>
            <a:ext cx="8839200" cy="85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Loss vs. Epoch (multiple images)</a:t>
            </a:r>
            <a:endParaRPr/>
          </a:p>
        </p:txBody>
      </p:sp>
      <p:pic>
        <p:nvPicPr>
          <p:cNvPr id="155" name="Google Shape;15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7850" y="968975"/>
            <a:ext cx="6368292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8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7" name="Google Shape;157;p28"/>
          <p:cNvSpPr txBox="1"/>
          <p:nvPr/>
        </p:nvSpPr>
        <p:spPr>
          <a:xfrm>
            <a:off x="4500575" y="4663225"/>
            <a:ext cx="3761700" cy="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Looked just like noise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9"/>
          <p:cNvSpPr txBox="1"/>
          <p:nvPr>
            <p:ph type="title"/>
          </p:nvPr>
        </p:nvSpPr>
        <p:spPr>
          <a:xfrm>
            <a:off x="304800" y="0"/>
            <a:ext cx="8839200" cy="85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Training Image Issues</a:t>
            </a:r>
            <a:endParaRPr/>
          </a:p>
        </p:txBody>
      </p:sp>
      <p:pic>
        <p:nvPicPr>
          <p:cNvPr id="163" name="Google Shape;16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8925" y="1178750"/>
            <a:ext cx="4163750" cy="242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363" y="1160600"/>
            <a:ext cx="4314825" cy="245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9"/>
          <p:cNvSpPr txBox="1"/>
          <p:nvPr/>
        </p:nvSpPr>
        <p:spPr>
          <a:xfrm>
            <a:off x="513250" y="4125675"/>
            <a:ext cx="6844800" cy="6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GIMP output not binarized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Binarize + dilate to different thicknesses for evaluation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66" name="Google Shape;166;p29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7" name="Google Shape;167;p29"/>
          <p:cNvSpPr txBox="1"/>
          <p:nvPr/>
        </p:nvSpPr>
        <p:spPr>
          <a:xfrm>
            <a:off x="1112975" y="3618050"/>
            <a:ext cx="25095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GIMP output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29"/>
          <p:cNvSpPr txBox="1"/>
          <p:nvPr/>
        </p:nvSpPr>
        <p:spPr>
          <a:xfrm>
            <a:off x="5613900" y="3680838"/>
            <a:ext cx="25095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Binarized + dilated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 txBox="1"/>
          <p:nvPr>
            <p:ph type="title"/>
          </p:nvPr>
        </p:nvSpPr>
        <p:spPr>
          <a:xfrm>
            <a:off x="304800" y="0"/>
            <a:ext cx="8839200" cy="85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Image/Label Generation from Validation Dataset</a:t>
            </a:r>
            <a:endParaRPr/>
          </a:p>
        </p:txBody>
      </p:sp>
      <p:pic>
        <p:nvPicPr>
          <p:cNvPr id="174" name="Google Shape;17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2775" y="1140375"/>
            <a:ext cx="4099454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0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9300" y="-634175"/>
            <a:ext cx="6747976" cy="6747976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1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9850" y="-435900"/>
            <a:ext cx="6598451" cy="659845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2"/>
          <p:cNvSpPr/>
          <p:nvPr/>
        </p:nvSpPr>
        <p:spPr>
          <a:xfrm>
            <a:off x="1460200" y="787050"/>
            <a:ext cx="2580300" cy="2502900"/>
          </a:xfrm>
          <a:prstGeom prst="rect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32"/>
          <p:cNvSpPr/>
          <p:nvPr/>
        </p:nvSpPr>
        <p:spPr>
          <a:xfrm>
            <a:off x="4040500" y="507950"/>
            <a:ext cx="2433900" cy="2402100"/>
          </a:xfrm>
          <a:prstGeom prst="rect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32"/>
          <p:cNvSpPr/>
          <p:nvPr/>
        </p:nvSpPr>
        <p:spPr>
          <a:xfrm>
            <a:off x="3580150" y="1784128"/>
            <a:ext cx="2580300" cy="2547000"/>
          </a:xfrm>
          <a:prstGeom prst="rect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32"/>
          <p:cNvSpPr/>
          <p:nvPr/>
        </p:nvSpPr>
        <p:spPr>
          <a:xfrm>
            <a:off x="4842475" y="2910051"/>
            <a:ext cx="1506600" cy="14871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32"/>
          <p:cNvSpPr/>
          <p:nvPr/>
        </p:nvSpPr>
        <p:spPr>
          <a:xfrm>
            <a:off x="3733900" y="1463400"/>
            <a:ext cx="2272800" cy="2243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32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3"/>
          <p:cNvSpPr txBox="1"/>
          <p:nvPr>
            <p:ph type="title"/>
          </p:nvPr>
        </p:nvSpPr>
        <p:spPr>
          <a:xfrm>
            <a:off x="304800" y="0"/>
            <a:ext cx="8839200" cy="857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Folder Organization</a:t>
            </a:r>
            <a:endParaRPr/>
          </a:p>
        </p:txBody>
      </p:sp>
      <p:sp>
        <p:nvSpPr>
          <p:cNvPr id="198" name="Google Shape;198;p33"/>
          <p:cNvSpPr txBox="1"/>
          <p:nvPr/>
        </p:nvSpPr>
        <p:spPr>
          <a:xfrm>
            <a:off x="6191100" y="1196325"/>
            <a:ext cx="2641200" cy="22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image folder: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Row: angle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Column: patch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label folder: Corresponding trace.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Each column is the same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99" name="Google Shape;19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213" y="1017725"/>
            <a:ext cx="5875612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